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94" autoAdjust="0"/>
  </p:normalViewPr>
  <p:slideViewPr>
    <p:cSldViewPr snapToGrid="0" snapToObjects="1">
      <p:cViewPr varScale="1">
        <p:scale>
          <a:sx n="161" d="100"/>
          <a:sy n="161" d="100"/>
        </p:scale>
        <p:origin x="776"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DD514-293A-044C-A143-AC00D82EAC4B}" type="datetimeFigureOut">
              <a:rPr lang="de-DE" smtClean="0"/>
              <a:t>26.07.23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1584C-FF83-0A40-B668-DB1D4174E22E}" type="slidenum">
              <a:rPr lang="de-DE" smtClean="0"/>
              <a:t>‹Nr.›</a:t>
            </a:fld>
            <a:endParaRPr lang="de-DE"/>
          </a:p>
        </p:txBody>
      </p:sp>
    </p:spTree>
    <p:extLst>
      <p:ext uri="{BB962C8B-B14F-4D97-AF65-F5344CB8AC3E}">
        <p14:creationId xmlns:p14="http://schemas.microsoft.com/office/powerpoint/2010/main" val="133014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Only a </a:t>
            </a:r>
            <a:r>
              <a:rPr lang="de-DE" dirty="0" err="1"/>
              <a:t>dekblat</a:t>
            </a:r>
            <a:endParaRPr lang="de-DE" dirty="0"/>
          </a:p>
          <a:p>
            <a:r>
              <a:rPr lang="de-DE" dirty="0"/>
              <a:t>Introduction later</a:t>
            </a:r>
          </a:p>
          <a:p>
            <a:r>
              <a:rPr lang="de-DE" dirty="0"/>
              <a:t>1. </a:t>
            </a:r>
            <a:r>
              <a:rPr lang="de-DE" dirty="0" err="1"/>
              <a:t>Few</a:t>
            </a:r>
            <a:r>
              <a:rPr lang="de-DE" dirty="0"/>
              <a:t> things </a:t>
            </a:r>
            <a:r>
              <a:rPr lang="de-DE" dirty="0" err="1"/>
              <a:t>bout</a:t>
            </a:r>
            <a:r>
              <a:rPr lang="de-DE"/>
              <a:t> me</a:t>
            </a:r>
            <a:endParaRPr lang="de-DE" dirty="0"/>
          </a:p>
        </p:txBody>
      </p:sp>
      <p:sp>
        <p:nvSpPr>
          <p:cNvPr id="4" name="Foliennummernplatzhalter 3"/>
          <p:cNvSpPr>
            <a:spLocks noGrp="1"/>
          </p:cNvSpPr>
          <p:nvPr>
            <p:ph type="sldNum" sz="quarter" idx="5"/>
          </p:nvPr>
        </p:nvSpPr>
        <p:spPr/>
        <p:txBody>
          <a:bodyPr/>
          <a:lstStyle/>
          <a:p>
            <a:fld id="{6561584C-FF83-0A40-B668-DB1D4174E22E}" type="slidenum">
              <a:rPr lang="de-DE" smtClean="0"/>
              <a:t>1</a:t>
            </a:fld>
            <a:endParaRPr lang="de-DE"/>
          </a:p>
        </p:txBody>
      </p:sp>
    </p:spTree>
    <p:extLst>
      <p:ext uri="{BB962C8B-B14F-4D97-AF65-F5344CB8AC3E}">
        <p14:creationId xmlns:p14="http://schemas.microsoft.com/office/powerpoint/2010/main" val="53018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561584C-FF83-0A40-B668-DB1D4174E22E}" type="slidenum">
              <a:rPr lang="de-DE" smtClean="0"/>
              <a:t>2</a:t>
            </a:fld>
            <a:endParaRPr lang="de-DE"/>
          </a:p>
        </p:txBody>
      </p:sp>
    </p:spTree>
    <p:extLst>
      <p:ext uri="{BB962C8B-B14F-4D97-AF65-F5344CB8AC3E}">
        <p14:creationId xmlns:p14="http://schemas.microsoft.com/office/powerpoint/2010/main" val="328424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561584C-FF83-0A40-B668-DB1D4174E22E}" type="slidenum">
              <a:rPr lang="de-DE" smtClean="0"/>
              <a:t>12</a:t>
            </a:fld>
            <a:endParaRPr lang="de-DE"/>
          </a:p>
        </p:txBody>
      </p:sp>
    </p:spTree>
    <p:extLst>
      <p:ext uri="{BB962C8B-B14F-4D97-AF65-F5344CB8AC3E}">
        <p14:creationId xmlns:p14="http://schemas.microsoft.com/office/powerpoint/2010/main" val="281878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7/26/23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1444357513"/>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313914798"/>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2581529045"/>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338346009"/>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7/26/23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1073069076"/>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7/26/23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2619886245"/>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7/26/23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2535793967"/>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7/26/23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3472721253"/>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7/26/23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2130901097"/>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7/26/23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3540895647"/>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7/26/23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‹Nr.›</a:t>
            </a:fld>
            <a:endParaRPr lang="en-US"/>
          </a:p>
        </p:txBody>
      </p:sp>
    </p:spTree>
    <p:extLst>
      <p:ext uri="{BB962C8B-B14F-4D97-AF65-F5344CB8AC3E}">
        <p14:creationId xmlns:p14="http://schemas.microsoft.com/office/powerpoint/2010/main" val="3566899855"/>
      </p:ext>
    </p:extLst>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7/26/23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‹Nr.›</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tei-c.org/about/history/" TargetMode="External"/><Relationship Id="rId3" Type="http://schemas.openxmlformats.org/officeDocument/2006/relationships/hyperlink" Target="https://doi.org/10.5281/zenodo.4284002" TargetMode="External"/><Relationship Id="rId7" Type="http://schemas.openxmlformats.org/officeDocument/2006/relationships/hyperlink" Target="https://github.com/dracor-org/ezdrama" TargetMode="External"/><Relationship Id="rId2" Type="http://schemas.openxmlformats.org/officeDocument/2006/relationships/hyperlink" Target="https://corpus-tools.org/annis/" TargetMode="External"/><Relationship Id="rId1" Type="http://schemas.openxmlformats.org/officeDocument/2006/relationships/slideLayout" Target="../slideLayouts/slideLayout2.xml"/><Relationship Id="rId6" Type="http://schemas.openxmlformats.org/officeDocument/2006/relationships/hyperlink" Target="https://readcoop.eu/transkribus/" TargetMode="External"/><Relationship Id="rId5" Type="http://schemas.openxmlformats.org/officeDocument/2006/relationships/hyperlink" Target="https://lera.uzi.uni-halle.de/about?lang=de" TargetMode="External"/><Relationship Id="rId4" Type="http://schemas.openxmlformats.org/officeDocument/2006/relationships/hyperlink" Target="https://gephi.org/" TargetMode="External"/><Relationship Id="rId9" Type="http://schemas.openxmlformats.org/officeDocument/2006/relationships/hyperlink" Target="https://de.wikisource.org/wiki/Hauptsei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t>digitale dramenanalyse</a:t>
            </a:r>
          </a:p>
        </p:txBody>
      </p:sp>
      <p:sp>
        <p:nvSpPr>
          <p:cNvPr id="3" name="Subtitle 2"/>
          <p:cNvSpPr>
            <a:spLocks noGrp="1"/>
          </p:cNvSpPr>
          <p:nvPr>
            <p:ph type="subTitle" idx="1"/>
          </p:nvPr>
        </p:nvSpPr>
        <p:spPr/>
        <p:txBody>
          <a:bodyPr>
            <a:normAutofit fontScale="92500" lnSpcReduction="10000"/>
          </a:bodyPr>
          <a:lstStyle/>
          <a:p>
            <a:pPr marL="0" lvl="0" indent="0">
              <a:buNone/>
            </a:pPr>
            <a:r>
              <a:t>sample workflow to a standard data set from historical sources</a:t>
            </a:r>
            <a:br/>
            <a:br/>
            <a:r>
              <a:t>Stephan Schwarz, FUB</a:t>
            </a:r>
          </a:p>
        </p:txBody>
      </p:sp>
      <p:sp>
        <p:nvSpPr>
          <p:cNvPr id="4" name="Date Placeholder 3"/>
          <p:cNvSpPr>
            <a:spLocks noGrp="1"/>
          </p:cNvSpPr>
          <p:nvPr>
            <p:ph type="dt" sz="half" idx="10"/>
          </p:nvPr>
        </p:nvSpPr>
        <p:spPr/>
        <p:txBody>
          <a:bodyPr/>
          <a:lstStyle/>
          <a:p>
            <a:pPr marL="0" lvl="0" indent="0">
              <a:buNone/>
            </a:pPr>
            <a:r>
              <a:t>2023-07-22</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basic auszeichnung:</a:t>
            </a:r>
          </a:p>
        </p:txBody>
      </p:sp>
      <p:sp>
        <p:nvSpPr>
          <p:cNvPr id="3" name="Content Placeholder 2"/>
          <p:cNvSpPr>
            <a:spLocks noGrp="1"/>
          </p:cNvSpPr>
          <p:nvPr>
            <p:ph idx="1"/>
          </p:nvPr>
        </p:nvSpPr>
        <p:spPr/>
        <p:txBody>
          <a:bodyPr>
            <a:normAutofit fontScale="40000" lnSpcReduction="20000"/>
          </a:bodyPr>
          <a:lstStyle/>
          <a:p>
            <a:pPr lvl="0" indent="0">
              <a:buNone/>
            </a:pPr>
            <a:r>
              <a:rPr>
                <a:latin typeface="Courier"/>
              </a:rPr>
              <a:t>@title Ham 
@subtitle A tragedy
@author William S
^Dramatis Personae
Ham
Egg
Vikings
#Act 1
##Scene 1
@Ham: 
Lovely Spam! 
@Egg: 
Wonderful Spam!
##Scene 2
$Enter Vikings
@Ham: 
Egg, Spam, Sausage, and Bacon! 
@Vikings (singing):
Spam, Spam, Spam, Spam, Spam, Spam, Spam, and Spam
$The end</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finalise</a:t>
            </a:r>
          </a:p>
        </p:txBody>
      </p:sp>
      <p:sp>
        <p:nvSpPr>
          <p:cNvPr id="3" name="Content Placeholder 2"/>
          <p:cNvSpPr>
            <a:spLocks noGrp="1"/>
          </p:cNvSpPr>
          <p:nvPr>
            <p:ph idx="1"/>
          </p:nvPr>
        </p:nvSpPr>
        <p:spPr/>
        <p:txBody>
          <a:bodyPr/>
          <a:lstStyle/>
          <a:p>
            <a:pPr marL="0" lvl="0" indent="0">
              <a:buNone/>
            </a:pPr>
            <a:r>
              <a:t>if all that is done you possess a finalized TEI document which allows further analysis of the drama again e.g. using python or R for network, semantic etc. analyses. 1 platform hosting e.g. the drama plays in question is </a:t>
            </a:r>
            <a:r>
              <a:rPr i="1"/>
              <a:t>dracor.org</a:t>
            </a:r>
            <a:r>
              <a:t> (Fischer et al. 2019), from where you can access the TEI versions, network data and other data.</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TEI excerpt</a:t>
            </a:r>
          </a:p>
        </p:txBody>
      </p:sp>
      <p:sp>
        <p:nvSpPr>
          <p:cNvPr id="3" name="Content Placeholder 2"/>
          <p:cNvSpPr>
            <a:spLocks noGrp="1"/>
          </p:cNvSpPr>
          <p:nvPr>
            <p:ph idx="1"/>
          </p:nvPr>
        </p:nvSpPr>
        <p:spPr/>
        <p:txBody>
          <a:bodyPr>
            <a:normAutofit fontScale="47500" lnSpcReduction="20000"/>
          </a:bodyPr>
          <a:lstStyle/>
          <a:p>
            <a:pPr lvl="0" indent="0">
              <a:buNone/>
            </a:pPr>
            <a:r>
              <a:rPr>
                <a:latin typeface="Courier"/>
              </a:rPr>
              <a:t>&lt;div type="act"&gt;
        &lt;head&gt;Zweyter Auftritt.&lt;/head&gt;
        &lt;stage&gt;Aristodem, Polytimet.&lt;/stage&gt;
        &lt;sp who="#aristodem"&gt;
          &lt;speaker&gt;Aristodem.&lt;/speaker&gt;
          &lt;p&gt;Ich komme, den König Polemon bey dir zu melden; er wird gleich bey dir seyn.&lt;/p&gt;
        &lt;/sp&gt;
        &lt;sp who="#polytimet"&gt;
          &lt;speaker&gt;Polytimet.&lt;/speaker&gt;
          &lt;p&gt;Was ist das für eine Herablassung, daß er zu seinem Gefangenen kommen will? Ich halte es für Edelmuth, und daß er mir so das Unglük, ein Gefangener zu seyn, versüssen wolle. &lt;pb no="7"/&gt;;&lt;/p&gt;
        &lt;/sp&gt;
        &lt;sp who="#aristodem"&gt;
          &lt;speaker&gt;Aristodem.&lt;/speaker&gt;
          &lt;p&gt;Prinz, deine Dapferkeit, die bey dieser Jugend so gesezt, so bedachtsam ist, verdienet  dir die Freundschaft des Helden, wiewol das Glük dir diesmal gefehlt hat.&lt;/p&gt;
        &lt;/sp&gt;</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output1</a:t>
            </a:r>
          </a:p>
        </p:txBody>
      </p:sp>
      <p:pic>
        <p:nvPicPr>
          <p:cNvPr id="3" name="Picture 1" descr="figure-html/typetoken.png"/>
          <p:cNvPicPr>
            <a:picLocks noGrp="1" noChangeAspect="1"/>
          </p:cNvPicPr>
          <p:nvPr/>
        </p:nvPicPr>
        <p:blipFill>
          <a:blip r:embed="rId2"/>
          <a:stretch>
            <a:fillRect/>
          </a:stretch>
        </p:blipFill>
        <p:spPr bwMode="auto">
          <a:xfrm>
            <a:off x="2197100" y="1193800"/>
            <a:ext cx="4749800" cy="3390900"/>
          </a:xfrm>
          <a:prstGeom prst="rect">
            <a:avLst/>
          </a:prstGeom>
          <a:noFill/>
          <a:ln w="9525">
            <a:noFill/>
            <a:headEnd/>
            <a:tailEnd/>
          </a:ln>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output2</a:t>
            </a:r>
          </a:p>
        </p:txBody>
      </p:sp>
      <p:pic>
        <p:nvPicPr>
          <p:cNvPr id="3" name="Picture 1" descr="figure-html/klemm_gephi_vis_002.png"/>
          <p:cNvPicPr>
            <a:picLocks noGrp="1" noChangeAspect="1"/>
          </p:cNvPicPr>
          <p:nvPr/>
        </p:nvPicPr>
        <p:blipFill>
          <a:blip r:embed="rId2"/>
          <a:stretch>
            <a:fillRect/>
          </a:stretch>
        </p:blipFill>
        <p:spPr bwMode="auto">
          <a:xfrm>
            <a:off x="3124200" y="1193800"/>
            <a:ext cx="2882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“Gephi - The Open Graph Viz Platform” (n.d.)</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261648"/>
            <a:ext cx="7533018" cy="658297"/>
          </a:xfrm>
        </p:spPr>
        <p:txBody>
          <a:bodyPr anchor="ctr">
            <a:normAutofit/>
          </a:bodyPr>
          <a:lstStyle/>
          <a:p>
            <a:pPr marL="0" lvl="0" indent="0">
              <a:buNone/>
            </a:pPr>
            <a:r>
              <a:rPr lang="de-DE" sz="3000">
                <a:solidFill>
                  <a:srgbClr val="FFFFFF"/>
                </a:solidFill>
              </a:rPr>
              <a:t>e.g. LX basics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7064333"/>
              </p:ext>
            </p:extLst>
          </p:nvPr>
        </p:nvGraphicFramePr>
        <p:xfrm>
          <a:off x="1063734" y="1584434"/>
          <a:ext cx="7034491" cy="3144606"/>
        </p:xfrm>
        <a:graphic>
          <a:graphicData uri="http://schemas.openxmlformats.org/drawingml/2006/table">
            <a:tbl>
              <a:tblPr firstRow="1" bandRow="1">
                <a:tableStyleId>{5C22544A-7EE6-4342-B048-85BDC9FD1C3A}</a:tableStyleId>
              </a:tblPr>
              <a:tblGrid>
                <a:gridCol w="436958">
                  <a:extLst>
                    <a:ext uri="{9D8B030D-6E8A-4147-A177-3AD203B41FA5}">
                      <a16:colId xmlns:a16="http://schemas.microsoft.com/office/drawing/2014/main" val="20000"/>
                    </a:ext>
                  </a:extLst>
                </a:gridCol>
                <a:gridCol w="533096">
                  <a:extLst>
                    <a:ext uri="{9D8B030D-6E8A-4147-A177-3AD203B41FA5}">
                      <a16:colId xmlns:a16="http://schemas.microsoft.com/office/drawing/2014/main" val="20001"/>
                    </a:ext>
                  </a:extLst>
                </a:gridCol>
                <a:gridCol w="1386012">
                  <a:extLst>
                    <a:ext uri="{9D8B030D-6E8A-4147-A177-3AD203B41FA5}">
                      <a16:colId xmlns:a16="http://schemas.microsoft.com/office/drawing/2014/main" val="20002"/>
                    </a:ext>
                  </a:extLst>
                </a:gridCol>
                <a:gridCol w="483290">
                  <a:extLst>
                    <a:ext uri="{9D8B030D-6E8A-4147-A177-3AD203B41FA5}">
                      <a16:colId xmlns:a16="http://schemas.microsoft.com/office/drawing/2014/main" val="20003"/>
                    </a:ext>
                  </a:extLst>
                </a:gridCol>
                <a:gridCol w="633065">
                  <a:extLst>
                    <a:ext uri="{9D8B030D-6E8A-4147-A177-3AD203B41FA5}">
                      <a16:colId xmlns:a16="http://schemas.microsoft.com/office/drawing/2014/main" val="20004"/>
                    </a:ext>
                  </a:extLst>
                </a:gridCol>
                <a:gridCol w="583304">
                  <a:extLst>
                    <a:ext uri="{9D8B030D-6E8A-4147-A177-3AD203B41FA5}">
                      <a16:colId xmlns:a16="http://schemas.microsoft.com/office/drawing/2014/main" val="20005"/>
                    </a:ext>
                  </a:extLst>
                </a:gridCol>
                <a:gridCol w="483290">
                  <a:extLst>
                    <a:ext uri="{9D8B030D-6E8A-4147-A177-3AD203B41FA5}">
                      <a16:colId xmlns:a16="http://schemas.microsoft.com/office/drawing/2014/main" val="20006"/>
                    </a:ext>
                  </a:extLst>
                </a:gridCol>
                <a:gridCol w="483290">
                  <a:extLst>
                    <a:ext uri="{9D8B030D-6E8A-4147-A177-3AD203B41FA5}">
                      <a16:colId xmlns:a16="http://schemas.microsoft.com/office/drawing/2014/main" val="20007"/>
                    </a:ext>
                  </a:extLst>
                </a:gridCol>
                <a:gridCol w="483290">
                  <a:extLst>
                    <a:ext uri="{9D8B030D-6E8A-4147-A177-3AD203B41FA5}">
                      <a16:colId xmlns:a16="http://schemas.microsoft.com/office/drawing/2014/main" val="20008"/>
                    </a:ext>
                  </a:extLst>
                </a:gridCol>
                <a:gridCol w="552919">
                  <a:extLst>
                    <a:ext uri="{9D8B030D-6E8A-4147-A177-3AD203B41FA5}">
                      <a16:colId xmlns:a16="http://schemas.microsoft.com/office/drawing/2014/main" val="20009"/>
                    </a:ext>
                  </a:extLst>
                </a:gridCol>
                <a:gridCol w="483290">
                  <a:extLst>
                    <a:ext uri="{9D8B030D-6E8A-4147-A177-3AD203B41FA5}">
                      <a16:colId xmlns:a16="http://schemas.microsoft.com/office/drawing/2014/main" val="20010"/>
                    </a:ext>
                  </a:extLst>
                </a:gridCol>
                <a:gridCol w="492687">
                  <a:extLst>
                    <a:ext uri="{9D8B030D-6E8A-4147-A177-3AD203B41FA5}">
                      <a16:colId xmlns:a16="http://schemas.microsoft.com/office/drawing/2014/main" val="20011"/>
                    </a:ext>
                  </a:extLst>
                </a:gridCol>
              </a:tblGrid>
              <a:tr h="476846">
                <a:tc>
                  <a:txBody>
                    <a:bodyPr/>
                    <a:lstStyle/>
                    <a:p>
                      <a:pPr marL="0" lvl="0" indent="0" algn="r">
                        <a:buNone/>
                      </a:pPr>
                      <a:r>
                        <a:rPr sz="1000"/>
                        <a:t>X</a:t>
                      </a:r>
                    </a:p>
                  </a:txBody>
                  <a:tcPr marL="64439" marR="64439" marT="32219" marB="32219"/>
                </a:tc>
                <a:tc>
                  <a:txBody>
                    <a:bodyPr/>
                    <a:lstStyle/>
                    <a:p>
                      <a:pPr marL="0" lvl="0" indent="0" algn="l">
                        <a:buNone/>
                      </a:pPr>
                      <a:r>
                        <a:rPr sz="1000"/>
                        <a:t>token</a:t>
                      </a:r>
                    </a:p>
                  </a:txBody>
                  <a:tcPr marL="64439" marR="64439" marT="32219" marB="32219"/>
                </a:tc>
                <a:tc>
                  <a:txBody>
                    <a:bodyPr/>
                    <a:lstStyle/>
                    <a:p>
                      <a:pPr marL="0" lvl="0" indent="0" algn="l">
                        <a:buNone/>
                      </a:pPr>
                      <a:r>
                        <a:rPr sz="1000"/>
                        <a:t>tag</a:t>
                      </a:r>
                    </a:p>
                  </a:txBody>
                  <a:tcPr marL="64439" marR="64439" marT="32219" marB="32219"/>
                </a:tc>
                <a:tc>
                  <a:txBody>
                    <a:bodyPr/>
                    <a:lstStyle/>
                    <a:p>
                      <a:pPr marL="0" lvl="0" indent="0" algn="l">
                        <a:buNone/>
                      </a:pPr>
                      <a:r>
                        <a:rPr sz="1000"/>
                        <a:t>pos</a:t>
                      </a:r>
                    </a:p>
                  </a:txBody>
                  <a:tcPr marL="64439" marR="64439" marT="32219" marB="32219"/>
                </a:tc>
                <a:tc>
                  <a:txBody>
                    <a:bodyPr/>
                    <a:lstStyle/>
                    <a:p>
                      <a:pPr marL="0" lvl="0" indent="0" algn="l">
                        <a:buNone/>
                      </a:pPr>
                      <a:r>
                        <a:rPr sz="1000"/>
                        <a:t>category</a:t>
                      </a:r>
                    </a:p>
                  </a:txBody>
                  <a:tcPr marL="64439" marR="64439" marT="32219" marB="32219"/>
                </a:tc>
                <a:tc>
                  <a:txBody>
                    <a:bodyPr/>
                    <a:lstStyle/>
                    <a:p>
                      <a:pPr marL="0" lvl="0" indent="0" algn="l">
                        <a:buNone/>
                      </a:pPr>
                      <a:r>
                        <a:rPr sz="1000"/>
                        <a:t>funct</a:t>
                      </a:r>
                    </a:p>
                  </a:txBody>
                  <a:tcPr marL="64439" marR="64439" marT="32219" marB="32219"/>
                </a:tc>
                <a:tc>
                  <a:txBody>
                    <a:bodyPr/>
                    <a:lstStyle/>
                    <a:p>
                      <a:pPr marL="0" lvl="0" indent="0" algn="l">
                        <a:buNone/>
                      </a:pPr>
                      <a:r>
                        <a:rPr sz="1000"/>
                        <a:t>case</a:t>
                      </a:r>
                    </a:p>
                  </a:txBody>
                  <a:tcPr marL="64439" marR="64439" marT="32219" marB="32219"/>
                </a:tc>
                <a:tc>
                  <a:txBody>
                    <a:bodyPr/>
                    <a:lstStyle/>
                    <a:p>
                      <a:pPr marL="0" lvl="0" indent="0" algn="r">
                        <a:buNone/>
                      </a:pPr>
                      <a:r>
                        <a:rPr sz="1000"/>
                        <a:t>pers</a:t>
                      </a:r>
                    </a:p>
                  </a:txBody>
                  <a:tcPr marL="64439" marR="64439" marT="32219" marB="32219"/>
                </a:tc>
                <a:tc>
                  <a:txBody>
                    <a:bodyPr/>
                    <a:lstStyle/>
                    <a:p>
                      <a:pPr marL="0" lvl="0" indent="0" algn="l">
                        <a:buNone/>
                      </a:pPr>
                      <a:r>
                        <a:rPr sz="1000"/>
                        <a:t>num</a:t>
                      </a:r>
                    </a:p>
                  </a:txBody>
                  <a:tcPr marL="64439" marR="64439" marT="32219" marB="32219"/>
                </a:tc>
                <a:tc>
                  <a:txBody>
                    <a:bodyPr/>
                    <a:lstStyle/>
                    <a:p>
                      <a:pPr marL="0" lvl="0" indent="0" algn="l">
                        <a:buNone/>
                      </a:pPr>
                      <a:r>
                        <a:rPr sz="1000"/>
                        <a:t>gender</a:t>
                      </a:r>
                    </a:p>
                  </a:txBody>
                  <a:tcPr marL="64439" marR="64439" marT="32219" marB="32219"/>
                </a:tc>
                <a:tc>
                  <a:txBody>
                    <a:bodyPr/>
                    <a:lstStyle/>
                    <a:p>
                      <a:pPr marL="0" lvl="0" indent="0" algn="l">
                        <a:buNone/>
                      </a:pPr>
                      <a:r>
                        <a:rPr sz="1000"/>
                        <a:t>tense</a:t>
                      </a:r>
                    </a:p>
                  </a:txBody>
                  <a:tcPr marL="64439" marR="64439" marT="32219" marB="32219"/>
                </a:tc>
                <a:tc>
                  <a:txBody>
                    <a:bodyPr/>
                    <a:lstStyle/>
                    <a:p>
                      <a:pPr marL="0" lvl="0" indent="0" algn="l">
                        <a:buNone/>
                      </a:pPr>
                      <a:r>
                        <a:rPr sz="1000"/>
                        <a:t>mode</a:t>
                      </a:r>
                    </a:p>
                  </a:txBody>
                  <a:tcPr marL="64439" marR="64439" marT="32219" marB="32219"/>
                </a:tc>
                <a:extLst>
                  <a:ext uri="{0D108BD9-81ED-4DB2-BD59-A6C34878D82A}">
                    <a16:rowId xmlns:a16="http://schemas.microsoft.com/office/drawing/2014/main" val="10000"/>
                  </a:ext>
                </a:extLst>
              </a:tr>
              <a:tr h="476846">
                <a:tc>
                  <a:txBody>
                    <a:bodyPr/>
                    <a:lstStyle/>
                    <a:p>
                      <a:pPr marL="0" lvl="0" indent="0" algn="r">
                        <a:buNone/>
                      </a:pPr>
                      <a:r>
                        <a:rPr sz="1000"/>
                        <a:t>1</a:t>
                      </a:r>
                    </a:p>
                  </a:txBody>
                  <a:tcPr marL="64439" marR="64439" marT="32219" marB="32219"/>
                </a:tc>
                <a:tc>
                  <a:txBody>
                    <a:bodyPr/>
                    <a:lstStyle/>
                    <a:p>
                      <a:pPr marL="0" lvl="0" indent="0" algn="l">
                        <a:buNone/>
                      </a:pPr>
                      <a:r>
                        <a:rPr sz="1000"/>
                        <a:t>Klagen</a:t>
                      </a:r>
                    </a:p>
                  </a:txBody>
                  <a:tcPr marL="64439" marR="64439" marT="32219" marB="32219"/>
                </a:tc>
                <a:tc>
                  <a:txBody>
                    <a:bodyPr/>
                    <a:lstStyle/>
                    <a:p>
                      <a:pPr marL="0" lvl="0" indent="0" algn="l">
                        <a:buNone/>
                      </a:pPr>
                      <a:r>
                        <a:rPr sz="1000"/>
                        <a:t>N.Reg.Nom.Pl.Fem</a:t>
                      </a:r>
                    </a:p>
                  </a:txBody>
                  <a:tcPr marL="64439" marR="64439" marT="32219" marB="32219"/>
                </a:tc>
                <a:tc>
                  <a:txBody>
                    <a:bodyPr/>
                    <a:lstStyle/>
                    <a:p>
                      <a:pPr marL="0" lvl="0" indent="0" algn="l">
                        <a:buNone/>
                      </a:pPr>
                      <a:r>
                        <a:rPr sz="1000"/>
                        <a:t>N</a:t>
                      </a:r>
                    </a:p>
                  </a:txBody>
                  <a:tcPr marL="64439" marR="64439" marT="32219" marB="32219"/>
                </a:tc>
                <a:tc>
                  <a:txBody>
                    <a:bodyPr/>
                    <a:lstStyle/>
                    <a:p>
                      <a:pPr marL="0" lvl="0" indent="0" algn="l">
                        <a:buNone/>
                      </a:pPr>
                      <a:r>
                        <a:rPr sz="1000"/>
                        <a:t>Reg</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Nom</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Pl</a:t>
                      </a:r>
                    </a:p>
                  </a:txBody>
                  <a:tcPr marL="64439" marR="64439" marT="32219" marB="32219"/>
                </a:tc>
                <a:tc>
                  <a:txBody>
                    <a:bodyPr/>
                    <a:lstStyle/>
                    <a:p>
                      <a:pPr marL="0" lvl="0" indent="0" algn="l">
                        <a:buNone/>
                      </a:pPr>
                      <a:r>
                        <a:rPr sz="1000"/>
                        <a:t>Fem</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1"/>
                  </a:ext>
                </a:extLst>
              </a:tr>
              <a:tr h="476846">
                <a:tc>
                  <a:txBody>
                    <a:bodyPr/>
                    <a:lstStyle/>
                    <a:p>
                      <a:pPr marL="0" lvl="0" indent="0" algn="r">
                        <a:buNone/>
                      </a:pPr>
                      <a:r>
                        <a:rPr sz="1000"/>
                        <a:t>2</a:t>
                      </a:r>
                    </a:p>
                  </a:txBody>
                  <a:tcPr marL="64439" marR="64439" marT="32219" marB="32219"/>
                </a:tc>
                <a:tc>
                  <a:txBody>
                    <a:bodyPr/>
                    <a:lstStyle/>
                    <a:p>
                      <a:pPr marL="0" lvl="0" indent="0" algn="l">
                        <a:buNone/>
                      </a:pPr>
                      <a:r>
                        <a:rPr sz="1000"/>
                        <a:t>,</a:t>
                      </a:r>
                    </a:p>
                  </a:txBody>
                  <a:tcPr marL="64439" marR="64439" marT="32219" marB="32219"/>
                </a:tc>
                <a:tc>
                  <a:txBody>
                    <a:bodyPr/>
                    <a:lstStyle/>
                    <a:p>
                      <a:pPr marL="0" lvl="0" indent="0" algn="l">
                        <a:buNone/>
                      </a:pPr>
                      <a:r>
                        <a:rPr sz="1000"/>
                        <a:t>SYM.Pun.Comma</a:t>
                      </a:r>
                    </a:p>
                  </a:txBody>
                  <a:tcPr marL="64439" marR="64439" marT="32219" marB="32219"/>
                </a:tc>
                <a:tc>
                  <a:txBody>
                    <a:bodyPr/>
                    <a:lstStyle/>
                    <a:p>
                      <a:pPr marL="0" lvl="0" indent="0" algn="l">
                        <a:buNone/>
                      </a:pPr>
                      <a:r>
                        <a:rPr sz="1000"/>
                        <a:t>SYM</a:t>
                      </a:r>
                    </a:p>
                  </a:txBody>
                  <a:tcPr marL="64439" marR="64439" marT="32219" marB="32219"/>
                </a:tc>
                <a:tc>
                  <a:txBody>
                    <a:bodyPr/>
                    <a:lstStyle/>
                    <a:p>
                      <a:pPr marL="0" lvl="0" indent="0" algn="l">
                        <a:buNone/>
                      </a:pPr>
                      <a:r>
                        <a:rPr sz="1000"/>
                        <a:t>Pun</a:t>
                      </a:r>
                    </a:p>
                  </a:txBody>
                  <a:tcPr marL="64439" marR="64439" marT="32219" marB="32219"/>
                </a:tc>
                <a:tc>
                  <a:txBody>
                    <a:bodyPr/>
                    <a:lstStyle/>
                    <a:p>
                      <a:pPr marL="0" lvl="0" indent="0" algn="l">
                        <a:buNone/>
                      </a:pPr>
                      <a:r>
                        <a:rPr sz="1000"/>
                        <a:t>Comma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2"/>
                  </a:ext>
                </a:extLst>
              </a:tr>
              <a:tr h="476846">
                <a:tc>
                  <a:txBody>
                    <a:bodyPr/>
                    <a:lstStyle/>
                    <a:p>
                      <a:pPr marL="0" lvl="0" indent="0" algn="r">
                        <a:buNone/>
                      </a:pPr>
                      <a:r>
                        <a:rPr sz="1000"/>
                        <a:t>3</a:t>
                      </a:r>
                    </a:p>
                  </a:txBody>
                  <a:tcPr marL="64439" marR="64439" marT="32219" marB="32219"/>
                </a:tc>
                <a:tc>
                  <a:txBody>
                    <a:bodyPr/>
                    <a:lstStyle/>
                    <a:p>
                      <a:pPr marL="0" lvl="0" indent="0" algn="l">
                        <a:buNone/>
                      </a:pPr>
                      <a:r>
                        <a:rPr sz="1000"/>
                        <a:t>nichts</a:t>
                      </a:r>
                    </a:p>
                  </a:txBody>
                  <a:tcPr marL="64439" marR="64439" marT="32219" marB="32219"/>
                </a:tc>
                <a:tc>
                  <a:txBody>
                    <a:bodyPr/>
                    <a:lstStyle/>
                    <a:p>
                      <a:pPr marL="0" lvl="0" indent="0" algn="l">
                        <a:buNone/>
                      </a:pPr>
                      <a:r>
                        <a:rPr sz="1000"/>
                        <a:t>PRO.Indef.Subst.-.</a:t>
                      </a:r>
                      <a:r>
                        <a:rPr sz="1000" i="1"/>
                        <a:t>.</a:t>
                      </a:r>
                      <a:r>
                        <a:rPr sz="1000"/>
                        <a:t>.Neut</a:t>
                      </a:r>
                    </a:p>
                  </a:txBody>
                  <a:tcPr marL="64439" marR="64439" marT="32219" marB="32219"/>
                </a:tc>
                <a:tc>
                  <a:txBody>
                    <a:bodyPr/>
                    <a:lstStyle/>
                    <a:p>
                      <a:pPr marL="0" lvl="0" indent="0" algn="l">
                        <a:buNone/>
                      </a:pPr>
                      <a:r>
                        <a:rPr sz="1000"/>
                        <a:t>PRO</a:t>
                      </a:r>
                    </a:p>
                  </a:txBody>
                  <a:tcPr marL="64439" marR="64439" marT="32219" marB="32219"/>
                </a:tc>
                <a:tc>
                  <a:txBody>
                    <a:bodyPr/>
                    <a:lstStyle/>
                    <a:p>
                      <a:pPr marL="0" lvl="0" indent="0" algn="l">
                        <a:buNone/>
                      </a:pPr>
                      <a:r>
                        <a:rPr sz="1000"/>
                        <a:t>Indef</a:t>
                      </a:r>
                    </a:p>
                  </a:txBody>
                  <a:tcPr marL="64439" marR="64439" marT="32219" marB="32219"/>
                </a:tc>
                <a:tc>
                  <a:txBody>
                    <a:bodyPr/>
                    <a:lstStyle/>
                    <a:p>
                      <a:pPr marL="0" lvl="0" indent="0" algn="l">
                        <a:buNone/>
                      </a:pPr>
                      <a:r>
                        <a:rPr sz="1000"/>
                        <a:t>Subst</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Neut</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3"/>
                  </a:ext>
                </a:extLst>
              </a:tr>
              <a:tr h="476846">
                <a:tc>
                  <a:txBody>
                    <a:bodyPr/>
                    <a:lstStyle/>
                    <a:p>
                      <a:pPr marL="0" lvl="0" indent="0" algn="r">
                        <a:buNone/>
                      </a:pPr>
                      <a:r>
                        <a:rPr sz="1000"/>
                        <a:t>4</a:t>
                      </a:r>
                    </a:p>
                  </a:txBody>
                  <a:tcPr marL="64439" marR="64439" marT="32219" marB="32219"/>
                </a:tc>
                <a:tc>
                  <a:txBody>
                    <a:bodyPr/>
                    <a:lstStyle/>
                    <a:p>
                      <a:pPr marL="0" lvl="0" indent="0" algn="l">
                        <a:buNone/>
                      </a:pPr>
                      <a:r>
                        <a:rPr sz="1000"/>
                        <a:t>als</a:t>
                      </a:r>
                    </a:p>
                  </a:txBody>
                  <a:tcPr marL="64439" marR="64439" marT="32219" marB="32219"/>
                </a:tc>
                <a:tc>
                  <a:txBody>
                    <a:bodyPr/>
                    <a:lstStyle/>
                    <a:p>
                      <a:pPr marL="0" lvl="0" indent="0" algn="l">
                        <a:buNone/>
                      </a:pPr>
                      <a:r>
                        <a:rPr sz="1000"/>
                        <a:t>CONJ.Comp.-</a:t>
                      </a:r>
                    </a:p>
                  </a:txBody>
                  <a:tcPr marL="64439" marR="64439" marT="32219" marB="32219"/>
                </a:tc>
                <a:tc>
                  <a:txBody>
                    <a:bodyPr/>
                    <a:lstStyle/>
                    <a:p>
                      <a:pPr marL="0" lvl="0" indent="0" algn="l">
                        <a:buNone/>
                      </a:pPr>
                      <a:r>
                        <a:rPr sz="1000"/>
                        <a:t>CONJ</a:t>
                      </a:r>
                    </a:p>
                  </a:txBody>
                  <a:tcPr marL="64439" marR="64439" marT="32219" marB="32219"/>
                </a:tc>
                <a:tc>
                  <a:txBody>
                    <a:bodyPr/>
                    <a:lstStyle/>
                    <a:p>
                      <a:pPr marL="0" lvl="0" indent="0" algn="l">
                        <a:buNone/>
                      </a:pPr>
                      <a:r>
                        <a:rPr sz="1000"/>
                        <a:t>Comp</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4"/>
                  </a:ext>
                </a:extLst>
              </a:tr>
              <a:tr h="476846">
                <a:tc>
                  <a:txBody>
                    <a:bodyPr/>
                    <a:lstStyle/>
                    <a:p>
                      <a:pPr marL="0" lvl="0" indent="0" algn="r">
                        <a:buNone/>
                      </a:pPr>
                      <a:r>
                        <a:rPr sz="1000"/>
                        <a:t>5</a:t>
                      </a:r>
                    </a:p>
                  </a:txBody>
                  <a:tcPr marL="64439" marR="64439" marT="32219" marB="32219"/>
                </a:tc>
                <a:tc>
                  <a:txBody>
                    <a:bodyPr/>
                    <a:lstStyle/>
                    <a:p>
                      <a:pPr marL="0" lvl="0" indent="0" algn="l">
                        <a:buNone/>
                      </a:pPr>
                      <a:r>
                        <a:rPr sz="1000"/>
                        <a:t>Klagen</a:t>
                      </a:r>
                    </a:p>
                  </a:txBody>
                  <a:tcPr marL="64439" marR="64439" marT="32219" marB="32219"/>
                </a:tc>
                <a:tc>
                  <a:txBody>
                    <a:bodyPr/>
                    <a:lstStyle/>
                    <a:p>
                      <a:pPr marL="0" lvl="0" indent="0" algn="l">
                        <a:buNone/>
                      </a:pPr>
                      <a:r>
                        <a:rPr sz="1000"/>
                        <a:t>N.Reg.Nom.Pl.Fem</a:t>
                      </a:r>
                    </a:p>
                  </a:txBody>
                  <a:tcPr marL="64439" marR="64439" marT="32219" marB="32219"/>
                </a:tc>
                <a:tc>
                  <a:txBody>
                    <a:bodyPr/>
                    <a:lstStyle/>
                    <a:p>
                      <a:pPr marL="0" lvl="0" indent="0" algn="l">
                        <a:buNone/>
                      </a:pPr>
                      <a:r>
                        <a:rPr sz="1000"/>
                        <a:t>N</a:t>
                      </a:r>
                    </a:p>
                  </a:txBody>
                  <a:tcPr marL="64439" marR="64439" marT="32219" marB="32219"/>
                </a:tc>
                <a:tc>
                  <a:txBody>
                    <a:bodyPr/>
                    <a:lstStyle/>
                    <a:p>
                      <a:pPr marL="0" lvl="0" indent="0" algn="l">
                        <a:buNone/>
                      </a:pPr>
                      <a:r>
                        <a:rPr sz="1000"/>
                        <a:t>Reg</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Nom</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Pl</a:t>
                      </a:r>
                    </a:p>
                  </a:txBody>
                  <a:tcPr marL="64439" marR="64439" marT="32219" marB="32219"/>
                </a:tc>
                <a:tc>
                  <a:txBody>
                    <a:bodyPr/>
                    <a:lstStyle/>
                    <a:p>
                      <a:pPr marL="0" lvl="0" indent="0" algn="l">
                        <a:buNone/>
                      </a:pPr>
                      <a:r>
                        <a:rPr sz="1000"/>
                        <a:t>Fem</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5"/>
                  </a:ext>
                </a:extLst>
              </a:tr>
              <a:tr h="283530">
                <a:tc>
                  <a:txBody>
                    <a:bodyPr/>
                    <a:lstStyle/>
                    <a:p>
                      <a:pPr marL="0" lvl="0" indent="0" algn="r">
                        <a:buNone/>
                      </a:pPr>
                      <a:r>
                        <a:rPr sz="1000"/>
                        <a:t>6</a:t>
                      </a:r>
                    </a:p>
                  </a:txBody>
                  <a:tcPr marL="64439" marR="64439" marT="32219" marB="32219"/>
                </a:tc>
                <a:tc>
                  <a:txBody>
                    <a:bodyPr/>
                    <a:lstStyle/>
                    <a:p>
                      <a:pPr marL="0" lvl="0" indent="0" algn="l">
                        <a:buNone/>
                      </a:pPr>
                      <a:r>
                        <a:rPr sz="1000"/>
                        <a:t>!</a:t>
                      </a:r>
                    </a:p>
                  </a:txBody>
                  <a:tcPr marL="64439" marR="64439" marT="32219" marB="32219"/>
                </a:tc>
                <a:tc>
                  <a:txBody>
                    <a:bodyPr/>
                    <a:lstStyle/>
                    <a:p>
                      <a:pPr marL="0" lvl="0" indent="0" algn="l">
                        <a:buNone/>
                      </a:pPr>
                      <a:r>
                        <a:rPr sz="1000"/>
                        <a:t>SYM.Pun.Sent</a:t>
                      </a:r>
                    </a:p>
                  </a:txBody>
                  <a:tcPr marL="64439" marR="64439" marT="32219" marB="32219"/>
                </a:tc>
                <a:tc>
                  <a:txBody>
                    <a:bodyPr/>
                    <a:lstStyle/>
                    <a:p>
                      <a:pPr marL="0" lvl="0" indent="0" algn="l">
                        <a:buNone/>
                      </a:pPr>
                      <a:r>
                        <a:rPr sz="1000"/>
                        <a:t>SYM</a:t>
                      </a:r>
                    </a:p>
                  </a:txBody>
                  <a:tcPr marL="64439" marR="64439" marT="32219" marB="32219"/>
                </a:tc>
                <a:tc>
                  <a:txBody>
                    <a:bodyPr/>
                    <a:lstStyle/>
                    <a:p>
                      <a:pPr marL="0" lvl="0" indent="0" algn="l">
                        <a:buNone/>
                      </a:pPr>
                      <a:r>
                        <a:rPr sz="1000"/>
                        <a:t>Pun</a:t>
                      </a:r>
                    </a:p>
                  </a:txBody>
                  <a:tcPr marL="64439" marR="64439" marT="32219" marB="32219"/>
                </a:tc>
                <a:tc>
                  <a:txBody>
                    <a:bodyPr/>
                    <a:lstStyle/>
                    <a:p>
                      <a:pPr marL="0" lvl="0" indent="0" algn="l">
                        <a:buNone/>
                      </a:pPr>
                      <a:r>
                        <a:rPr sz="1000"/>
                        <a:t>Sent</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r">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tc>
                  <a:txBody>
                    <a:bodyPr/>
                    <a:lstStyle/>
                    <a:p>
                      <a:pPr marL="0" lvl="0" indent="0" algn="l">
                        <a:buNone/>
                      </a:pPr>
                      <a:r>
                        <a:rPr sz="1000"/>
                        <a:t>NA</a:t>
                      </a:r>
                    </a:p>
                  </a:txBody>
                  <a:tcPr marL="64439" marR="64439" marT="32219" marB="32219"/>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further processing</a:t>
            </a:r>
          </a:p>
        </p:txBody>
      </p:sp>
      <p:sp>
        <p:nvSpPr>
          <p:cNvPr id="3" name="Content Placeholder 2"/>
          <p:cNvSpPr>
            <a:spLocks noGrp="1"/>
          </p:cNvSpPr>
          <p:nvPr>
            <p:ph idx="1"/>
          </p:nvPr>
        </p:nvSpPr>
        <p:spPr/>
        <p:txBody>
          <a:bodyPr/>
          <a:lstStyle/>
          <a:p>
            <a:pPr marL="0" lvl="0" indent="0">
              <a:buNone/>
            </a:pPr>
            <a:r>
              <a:t>the standardised text opens more options</a:t>
            </a:r>
            <a:br/>
            <a:r>
              <a:t>- building a corpus of the text/texts in question: </a:t>
            </a:r>
            <a:r>
              <a:rPr i="1"/>
              <a:t>ANNIS</a:t>
            </a:r>
            <a:r>
              <a:t> (“ANNIS (Corpus-Tools.org)” n.d.)</a:t>
            </a:r>
            <a:br/>
            <a:r>
              <a:t>- annotating/coding the text (corpus)</a:t>
            </a:r>
            <a:br/>
            <a:r>
              <a:t>- textwitness comparison, </a:t>
            </a:r>
            <a:r>
              <a:rPr i="1"/>
              <a:t>LERA</a:t>
            </a:r>
            <a:r>
              <a:t> (Pöckelmann et al. 2022)</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sources comparison</a:t>
            </a:r>
          </a:p>
        </p:txBody>
      </p:sp>
      <p:pic>
        <p:nvPicPr>
          <p:cNvPr id="3" name="Picture 1" descr="figure-html/klemm_lera.png"/>
          <p:cNvPicPr>
            <a:picLocks noGrp="1" noChangeAspect="1"/>
          </p:cNvPicPr>
          <p:nvPr/>
        </p:nvPicPr>
        <p:blipFill>
          <a:blip r:embed="rId2"/>
          <a:stretch>
            <a:fillRect/>
          </a:stretch>
        </p:blipFill>
        <p:spPr bwMode="auto">
          <a:xfrm>
            <a:off x="1917700" y="1193800"/>
            <a:ext cx="53086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LERA output</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51435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457200"/>
            <a:ext cx="2804505" cy="998129"/>
          </a:xfrm>
        </p:spPr>
        <p:txBody>
          <a:bodyPr vert="horz" lIns="91440" tIns="45720" rIns="91440" bIns="45720" rtlCol="0" anchor="ctr">
            <a:normAutofit/>
          </a:bodyPr>
          <a:lstStyle/>
          <a:p>
            <a:pPr marL="0" lvl="0" indent="0" algn="l" defTabSz="914400">
              <a:lnSpc>
                <a:spcPct val="90000"/>
              </a:lnSpc>
            </a:pPr>
            <a:r>
              <a:rPr lang="en-US" sz="4400" kern="1200">
                <a:solidFill>
                  <a:schemeClr val="tx1"/>
                </a:solidFill>
                <a:latin typeface="+mj-lt"/>
                <a:ea typeface="+mj-ea"/>
                <a:cs typeface="+mj-cs"/>
              </a:rPr>
              <a:t>todo</a:t>
            </a:r>
          </a:p>
        </p:txBody>
      </p:sp>
      <p:sp>
        <p:nvSpPr>
          <p:cNvPr id="4" name="TextBox 3"/>
          <p:cNvSpPr txBox="1"/>
          <p:nvPr/>
        </p:nvSpPr>
        <p:spPr>
          <a:xfrm>
            <a:off x="646774" y="1645576"/>
            <a:ext cx="2570251" cy="2931440"/>
          </a:xfrm>
          <a:prstGeom prst="rect">
            <a:avLst/>
          </a:prstGeom>
        </p:spPr>
        <p:txBody>
          <a:bodyPr vert="horz" lIns="91440" tIns="45720" rIns="91440" bIns="45720" rtlCol="0">
            <a:normAutofit/>
          </a:bodyPr>
          <a:lstStyle/>
          <a:p>
            <a:pPr marL="0" lvl="0" indent="-228600" defTabSz="914400">
              <a:lnSpc>
                <a:spcPct val="90000"/>
              </a:lnSpc>
              <a:spcAft>
                <a:spcPts val="600"/>
              </a:spcAft>
              <a:buFont typeface="Arial" panose="020B0604020202020204" pitchFamily="34" charset="0"/>
              <a:buChar char="•"/>
            </a:pPr>
            <a:r>
              <a:rPr lang="en-US" sz="1500"/>
              <a:t>ספר תגי</a:t>
            </a:r>
          </a:p>
        </p:txBody>
      </p:sp>
      <p:pic>
        <p:nvPicPr>
          <p:cNvPr id="3" name="Picture 1" descr="figure-html/Seferhatagin-0006.jpeg"/>
          <p:cNvPicPr>
            <a:picLocks noGrp="1" noChangeAspect="1"/>
          </p:cNvPicPr>
          <p:nvPr/>
        </p:nvPicPr>
        <p:blipFill>
          <a:blip r:embed="rId2"/>
          <a:stretch>
            <a:fillRect/>
          </a:stretch>
        </p:blipFill>
        <p:spPr bwMode="auto">
          <a:xfrm>
            <a:off x="1926568" y="-1064"/>
            <a:ext cx="7269966" cy="51435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19</a:t>
            </a:r>
          </a:p>
        </p:txBody>
      </p:sp>
      <p:pic>
        <p:nvPicPr>
          <p:cNvPr id="3" name="Picture 1" descr="figure-html/hison2.jpeg"/>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where:you:at</a:t>
            </a:r>
          </a:p>
        </p:txBody>
      </p:sp>
      <p:pic>
        <p:nvPicPr>
          <p:cNvPr id="3" name="Picture 1" descr="figure-html/hison1.jpeg"/>
          <p:cNvPicPr>
            <a:picLocks noGrp="1" noChangeAspect="1"/>
          </p:cNvPicPr>
          <p:nvPr/>
        </p:nvPicPr>
        <p:blipFill>
          <a:blip r:embed="rId3"/>
          <a:stretch>
            <a:fillRect/>
          </a:stretch>
        </p:blipFill>
        <p:spPr bwMode="auto">
          <a:xfrm>
            <a:off x="2311400" y="1193800"/>
            <a:ext cx="4521200" cy="3390900"/>
          </a:xfrm>
          <a:prstGeom prst="rect">
            <a:avLst/>
          </a:prstGeom>
          <a:noFill/>
          <a:ln w="9525">
            <a:noFill/>
            <a:headEnd/>
            <a:tailEnd/>
          </a:ln>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marL="0" lvl="0" indent="0">
              <a:buNone/>
            </a:pPr>
            <a:r>
              <a:t>“ANNIS (Corpus-Tools.org).” n.d. Accessed July 22, 2023. </a:t>
            </a:r>
            <a:r>
              <a:rPr>
                <a:hlinkClick r:id="rId2"/>
              </a:rPr>
              <a:t>https://corpus-tools.org/annis/</a:t>
            </a:r>
            <a:r>
              <a:t>.</a:t>
            </a:r>
          </a:p>
          <a:p>
            <a:pPr marL="0" lvl="0" indent="0">
              <a:buNone/>
            </a:pPr>
            <a:r>
              <a:t>Fischer, Frank, Ingo Börner, Mathias Göbel, Angelika Hechtl, Christopher Kittel, Carsten Milling, and Peer Trilcke. 2019. “Programmable Corpora: Introducing DraCor, an Infrastructure for the Research on European Drama.” Utrecht. </a:t>
            </a:r>
            <a:r>
              <a:rPr>
                <a:hlinkClick r:id="rId3"/>
              </a:rPr>
              <a:t>https://doi.org/10.5281/zenodo.4284002</a:t>
            </a:r>
            <a:r>
              <a:t>.</a:t>
            </a:r>
          </a:p>
          <a:p>
            <a:pPr marL="0" lvl="0" indent="0">
              <a:buNone/>
            </a:pPr>
            <a:r>
              <a:t>“Gephi - The Open Graph Viz Platform.” n.d. Accessed July 22, 2023. </a:t>
            </a:r>
            <a:r>
              <a:rPr>
                <a:hlinkClick r:id="rId4"/>
              </a:rPr>
              <a:t>https://gephi.org/</a:t>
            </a:r>
            <a:r>
              <a:t>.</a:t>
            </a:r>
          </a:p>
          <a:p>
            <a:pPr marL="0" lvl="0" indent="0">
              <a:buNone/>
            </a:pPr>
            <a:r>
              <a:t>Pöckelmann, Marcus, André Medek, Jörg Ritter, and Paul Molitor. 2022. “LERA - An Interactive Platform for Synoptical Representations of Multiple Text Witnesses.” </a:t>
            </a:r>
            <a:r>
              <a:rPr i="1"/>
              <a:t>Digital Scholarship in the Humanities (DSH)</a:t>
            </a:r>
            <a:r>
              <a:t>. </a:t>
            </a:r>
            <a:r>
              <a:rPr>
                <a:hlinkClick r:id="rId5"/>
              </a:rPr>
              <a:t>https://lera.uzi.uni-halle.de/about?lang=de</a:t>
            </a:r>
            <a:r>
              <a:t>.</a:t>
            </a:r>
          </a:p>
          <a:p>
            <a:pPr marL="0" lvl="0" indent="0">
              <a:buNone/>
            </a:pPr>
            <a:r>
              <a:t>read-coop. 2022. “Transkribus.” </a:t>
            </a:r>
            <a:r>
              <a:rPr i="1"/>
              <a:t>READ-COOP</a:t>
            </a:r>
            <a:r>
              <a:t>. </a:t>
            </a:r>
            <a:r>
              <a:rPr>
                <a:hlinkClick r:id="rId6"/>
              </a:rPr>
              <a:t>https://readcoop.eu/transkribus/</a:t>
            </a:r>
            <a:r>
              <a:t>.</a:t>
            </a:r>
          </a:p>
          <a:p>
            <a:pPr marL="0" lvl="0" indent="0">
              <a:buNone/>
            </a:pPr>
            <a:r>
              <a:t>Skorinkin, Daniil, Peer Trilcke, and Luca Giovannini. 2023. “EzDrama.” DraCor. </a:t>
            </a:r>
            <a:r>
              <a:rPr>
                <a:hlinkClick r:id="rId7"/>
              </a:rPr>
              <a:t>https://github.com/dracor-org/ezdrama</a:t>
            </a:r>
            <a:r>
              <a:t>.</a:t>
            </a:r>
          </a:p>
          <a:p>
            <a:pPr marL="0" lvl="0" indent="0">
              <a:buNone/>
            </a:pPr>
            <a:r>
              <a:t>TEI. 1987. “History – TEI: Text Encoding Initiative.” </a:t>
            </a:r>
            <a:r>
              <a:rPr>
                <a:hlinkClick r:id="rId8"/>
              </a:rPr>
              <a:t>https://tei-c.org/about/history/</a:t>
            </a:r>
            <a:r>
              <a:t>.</a:t>
            </a:r>
          </a:p>
          <a:p>
            <a:pPr marL="0" lvl="0" indent="0">
              <a:buNone/>
            </a:pPr>
            <a:r>
              <a:t>Wikimedia. n.d. “Wikisource.” Accessed July 22, 2023. </a:t>
            </a:r>
            <a:r>
              <a:rPr>
                <a:hlinkClick r:id="rId9"/>
              </a:rPr>
              <a:t>https://de.wikisource.org/wiki/Hauptseite</a:t>
            </a:r>
            <a:r>
              <a:t>.</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things i learned at school</a:t>
            </a:r>
          </a:p>
        </p:txBody>
      </p:sp>
      <p:pic>
        <p:nvPicPr>
          <p:cNvPr id="3" name="Picture 1" descr="figure-html/hison0.jpeg"/>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a:t>
            </a:r>
          </a:p>
        </p:txBody>
      </p:sp>
      <p:sp>
        <p:nvSpPr>
          <p:cNvPr id="3" name="Content Placeholder 2"/>
          <p:cNvSpPr>
            <a:spLocks noGrp="1"/>
          </p:cNvSpPr>
          <p:nvPr>
            <p:ph idx="1"/>
          </p:nvPr>
        </p:nvSpPr>
        <p:spPr/>
        <p:txBody>
          <a:bodyPr/>
          <a:lstStyle/>
          <a:p>
            <a:pPr marL="0" lvl="0" indent="0">
              <a:buNone/>
            </a:pPr>
            <a:r>
              <a:t>I will show you in a few steps an example workflow of how to produce standard documents of historical sources that enable further analysis of (here) dramatic text.</a:t>
            </a:r>
            <a:br/>
            <a:r>
              <a:t>assumed we start with a plain text file, a lot of work had been done by others yet and we can proceed to the TEI refactoring of the text.</a:t>
            </a:r>
            <a:br/>
            <a:r>
              <a:t>but with historical sources (wide sense) this will not be the case, so first will be to transcribe some source of the text, usually a .pdf or collection of .jpegs like the following…</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40078" cy="51435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457200"/>
            <a:ext cx="2804505" cy="998129"/>
          </a:xfrm>
        </p:spPr>
        <p:txBody>
          <a:bodyPr vert="horz" lIns="91440" tIns="45720" rIns="91440" bIns="45720" rtlCol="0" anchor="ctr">
            <a:normAutofit/>
          </a:bodyPr>
          <a:lstStyle/>
          <a:p>
            <a:pPr marL="0" lvl="0" indent="0" algn="l" defTabSz="914400">
              <a:lnSpc>
                <a:spcPct val="90000"/>
              </a:lnSpc>
            </a:pPr>
            <a:r>
              <a:rPr lang="en-US" sz="4400" kern="1200">
                <a:solidFill>
                  <a:schemeClr val="tx1"/>
                </a:solidFill>
                <a:latin typeface="+mj-lt"/>
                <a:ea typeface="+mj-ea"/>
                <a:cs typeface="+mj-cs"/>
              </a:rPr>
              <a:t>this:</a:t>
            </a:r>
          </a:p>
        </p:txBody>
      </p:sp>
      <p:sp>
        <p:nvSpPr>
          <p:cNvPr id="4" name="TextBox 3"/>
          <p:cNvSpPr txBox="1"/>
          <p:nvPr/>
        </p:nvSpPr>
        <p:spPr>
          <a:xfrm>
            <a:off x="646774" y="1645576"/>
            <a:ext cx="2570251" cy="2931440"/>
          </a:xfrm>
          <a:prstGeom prst="rect">
            <a:avLst/>
          </a:prstGeom>
        </p:spPr>
        <p:txBody>
          <a:bodyPr vert="horz" lIns="91440" tIns="45720" rIns="91440" bIns="45720" rtlCol="0">
            <a:normAutofit/>
          </a:bodyPr>
          <a:lstStyle/>
          <a:p>
            <a:pPr marL="0" lvl="0" indent="-228600" defTabSz="914400">
              <a:lnSpc>
                <a:spcPct val="90000"/>
              </a:lnSpc>
              <a:spcAft>
                <a:spcPts val="600"/>
              </a:spcAft>
              <a:buFont typeface="Arial" panose="020B0604020202020204" pitchFamily="34" charset="0"/>
              <a:buChar char="•"/>
            </a:pPr>
            <a:r>
              <a:rPr lang="en-US" sz="1500"/>
              <a:t>bodmer: polytimet, excerpt</a:t>
            </a:r>
          </a:p>
        </p:txBody>
      </p:sp>
      <p:pic>
        <p:nvPicPr>
          <p:cNvPr id="3" name="Picture 1" descr="figure-html/bodmer_polytimet_1760-0007.jpg"/>
          <p:cNvPicPr>
            <a:picLocks noGrp="1" noChangeAspect="1"/>
          </p:cNvPicPr>
          <p:nvPr/>
        </p:nvPicPr>
        <p:blipFill>
          <a:blip r:embed="rId2"/>
          <a:stretch>
            <a:fillRect/>
          </a:stretch>
        </p:blipFill>
        <p:spPr bwMode="auto">
          <a:xfrm>
            <a:off x="4533756" y="9812"/>
            <a:ext cx="3124675" cy="51435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transcription</a:t>
            </a:r>
          </a:p>
        </p:txBody>
      </p:sp>
      <p:sp>
        <p:nvSpPr>
          <p:cNvPr id="3" name="Content Placeholder 2"/>
          <p:cNvSpPr>
            <a:spLocks noGrp="1"/>
          </p:cNvSpPr>
          <p:nvPr>
            <p:ph idx="1"/>
          </p:nvPr>
        </p:nvSpPr>
        <p:spPr/>
        <p:txBody>
          <a:bodyPr/>
          <a:lstStyle/>
          <a:p>
            <a:pPr marL="0" lvl="0" indent="0">
              <a:buNone/>
            </a:pPr>
            <a:r>
              <a:t>for that purpose you can either transcribe the text manually, from picture to text, or you use e.g. </a:t>
            </a:r>
            <a:r>
              <a:rPr i="1"/>
              <a:t>TRANSKRIBUS</a:t>
            </a:r>
            <a:r>
              <a:t> (read-coop 2022), a user friendly framework for OCR (optical character recognition). with that half of the work is done by the engine, but you still have to check the automatic transcription for recognition failures depending on the quality and the typography of the source.</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editing</a:t>
            </a:r>
          </a:p>
        </p:txBody>
      </p:sp>
      <p:sp>
        <p:nvSpPr>
          <p:cNvPr id="3" name="Content Placeholder 2"/>
          <p:cNvSpPr>
            <a:spLocks noGrp="1"/>
          </p:cNvSpPr>
          <p:nvPr>
            <p:ph idx="1"/>
          </p:nvPr>
        </p:nvSpPr>
        <p:spPr/>
        <p:txBody>
          <a:bodyPr/>
          <a:lstStyle/>
          <a:p>
            <a:pPr marL="0" lvl="0" indent="0">
              <a:buNone/>
            </a:pPr>
            <a:r>
              <a:t>next step if you have the transcript ready would be to upload the text page by page to </a:t>
            </a:r>
            <a:r>
              <a:rPr i="1"/>
              <a:t>WIKISOURCE</a:t>
            </a:r>
            <a:r>
              <a:t> (Wikimedia n.d.) where it can be proofread by others. after that you can download the proper version of the text from which we proceed to the TEI.</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TEI:why</a:t>
            </a:r>
          </a:p>
        </p:txBody>
      </p:sp>
      <p:sp>
        <p:nvSpPr>
          <p:cNvPr id="3" name="Content Placeholder 2"/>
          <p:cNvSpPr>
            <a:spLocks noGrp="1"/>
          </p:cNvSpPr>
          <p:nvPr>
            <p:ph idx="1"/>
          </p:nvPr>
        </p:nvSpPr>
        <p:spPr/>
        <p:txBody>
          <a:bodyPr/>
          <a:lstStyle/>
          <a:p>
            <a:pPr lvl="0"/>
            <a:r>
              <a:t>FAIR-Prinzipien für Daten: findable, accessible, interoperable, reusable</a:t>
            </a:r>
          </a:p>
          <a:p>
            <a:pPr lvl="0"/>
            <a:r>
              <a:t>TEI: text encoding initiative (TEI 1987)</a:t>
            </a:r>
          </a:p>
          <a:p>
            <a:pPr marL="0" lvl="0" indent="0">
              <a:buNone/>
            </a:pPr>
            <a:r>
              <a:t>theres multiple ways of how you can get to the TEI text. one is to wrap text elements which need to be marked up with </a:t>
            </a:r>
            <a:r>
              <a:rPr i="1"/>
              <a:t>OXYGEN</a:t>
            </a:r>
            <a:r>
              <a:t>, a powerful XML editor.</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TEI:refactoring</a:t>
            </a:r>
          </a:p>
        </p:txBody>
      </p:sp>
      <p:sp>
        <p:nvSpPr>
          <p:cNvPr id="3" name="Content Placeholder 2"/>
          <p:cNvSpPr>
            <a:spLocks noGrp="1"/>
          </p:cNvSpPr>
          <p:nvPr>
            <p:ph idx="1"/>
          </p:nvPr>
        </p:nvSpPr>
        <p:spPr/>
        <p:txBody>
          <a:bodyPr/>
          <a:lstStyle/>
          <a:p>
            <a:pPr marL="0" lvl="0" indent="0">
              <a:buNone/>
            </a:pPr>
            <a:r>
              <a:t>in our drama class, we used a python notebook (</a:t>
            </a:r>
            <a:r>
              <a:rPr i="1"/>
              <a:t>ezdrama</a:t>
            </a:r>
            <a:r>
              <a:t>, Skorinkin, Trilcke, and Giovannini (2023)) written by a friendly geek which allowed easily transforming the preprocessed text into the desired format.</a:t>
            </a:r>
          </a:p>
        </p:txBody>
      </p:sp>
    </p:spTree>
  </p:cSld>
  <p:clrMapOvr>
    <a:masterClrMapping/>
  </p:clrMapOvr>
  <mc:AlternateContent xmlns:mc="http://schemas.openxmlformats.org/markup-compatibility/2006" xmlns:p14="http://schemas.microsoft.com/office/powerpoint/2010/main">
    <mc:Choice Requires="p14">
      <p:transition spd="slow" p14:dur="6400" advClick="0" advTm="20000"/>
    </mc:Choice>
    <mc:Fallback xmlns="">
      <p:transition spd="slow" advClick="0" advTm="20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1205</Words>
  <Application>Microsoft Office PowerPoint</Application>
  <PresentationFormat>Bildschirmpräsentation (16:9)</PresentationFormat>
  <Paragraphs>128</Paragraphs>
  <Slides>20</Slides>
  <Notes>3</Notes>
  <HiddenSlides>0</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digitale dramenanalyse</vt:lpstr>
      <vt:lpstr>where:you:at</vt:lpstr>
      <vt:lpstr>things i learned at school</vt:lpstr>
      <vt:lpstr>intro</vt:lpstr>
      <vt:lpstr>this:</vt:lpstr>
      <vt:lpstr>transcription</vt:lpstr>
      <vt:lpstr>editing</vt:lpstr>
      <vt:lpstr>TEI:why</vt:lpstr>
      <vt:lpstr>TEI:refactoring</vt:lpstr>
      <vt:lpstr>basic auszeichnung:</vt:lpstr>
      <vt:lpstr>finalise</vt:lpstr>
      <vt:lpstr>TEI excerpt</vt:lpstr>
      <vt:lpstr>output1</vt:lpstr>
      <vt:lpstr>output2</vt:lpstr>
      <vt:lpstr>e.g. LX basics</vt:lpstr>
      <vt:lpstr>further processing</vt:lpstr>
      <vt:lpstr>sources comparison</vt:lpstr>
      <vt:lpstr>todo</vt:lpstr>
      <vt:lpstr>19</vt:lpstr>
      <vt:lpstr>PowerPoint-Präsentation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digitale dramenanalyse</dc:title>
  <dc:creator>Stephan Schwarz, FUB</dc:creator>
  <cp:keywords/>
  <cp:lastModifiedBy>nJiw6GNEzsiw7BOl</cp:lastModifiedBy>
  <cp:revision>7</cp:revision>
  <dcterms:created xsi:type="dcterms:W3CDTF">2023-07-23T07:58:57Z</dcterms:created>
  <dcterms:modified xsi:type="dcterms:W3CDTF">2023-07-26T17:10:26Z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klemm.bib</vt:lpwstr>
  </property>
  <property fmtid="{D5CDD505-2E9C-101B-9397-08002B2CF9AE}" pid="3" name="date">
    <vt:lpwstr>2023-07-22</vt:lpwstr>
  </property>
  <property fmtid="{D5CDD505-2E9C-101B-9397-08002B2CF9AE}" pid="4" name="output">
    <vt:lpwstr/>
  </property>
  <property fmtid="{D5CDD505-2E9C-101B-9397-08002B2CF9AE}" pid="5" name="subtitle">
    <vt:lpwstr>sample workflow to a standard data set from historical sources</vt:lpwstr>
  </property>
</Properties>
</file>